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4" r:id="rId2"/>
    <p:sldId id="463" r:id="rId3"/>
    <p:sldId id="464" r:id="rId4"/>
    <p:sldId id="441" r:id="rId5"/>
    <p:sldId id="443" r:id="rId6"/>
    <p:sldId id="448" r:id="rId7"/>
    <p:sldId id="449" r:id="rId8"/>
    <p:sldId id="450" r:id="rId9"/>
    <p:sldId id="451" r:id="rId10"/>
    <p:sldId id="452" r:id="rId11"/>
    <p:sldId id="453" r:id="rId12"/>
    <p:sldId id="454" r:id="rId13"/>
    <p:sldId id="455" r:id="rId14"/>
    <p:sldId id="456" r:id="rId15"/>
    <p:sldId id="457" r:id="rId16"/>
    <p:sldId id="458" r:id="rId17"/>
    <p:sldId id="459" r:id="rId18"/>
    <p:sldId id="460" r:id="rId19"/>
    <p:sldId id="461" r:id="rId20"/>
    <p:sldId id="462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8">
          <p15:clr>
            <a:srgbClr val="A4A3A4"/>
          </p15:clr>
        </p15:guide>
        <p15:guide id="2" pos="29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69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2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4701752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3808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14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11008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98745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8250912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9781974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7581203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0893807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2548531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639850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968794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9145588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90252247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3106373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65" r:id="rId7"/>
    <p:sldLayoutId id="2147483658" r:id="rId8"/>
    <p:sldLayoutId id="2147483657" r:id="rId9"/>
    <p:sldLayoutId id="2147483656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2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jpeg"/><Relationship Id="rId5" Type="http://schemas.openxmlformats.org/officeDocument/2006/relationships/audio" Target="../media/audio1.wav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1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8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jpe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8.emf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audio" Target="../media/audio1.wav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18780" y="1142984"/>
            <a:ext cx="84296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/>
              <a:t>第</a:t>
            </a:r>
            <a:r>
              <a:rPr lang="en-US" altLang="zh-CN" sz="5400" dirty="0" smtClean="0"/>
              <a:t>2</a:t>
            </a:r>
            <a:r>
              <a:rPr lang="zh-CN" altLang="en-US" sz="5400" dirty="0" smtClean="0"/>
              <a:t>单元   观察</a:t>
            </a:r>
            <a:r>
              <a:rPr lang="zh-CN" altLang="en-US" sz="5400" dirty="0"/>
              <a:t>物体</a:t>
            </a:r>
            <a:r>
              <a:rPr lang="en-US" altLang="zh-CN" sz="5400" dirty="0"/>
              <a:t>(</a:t>
            </a:r>
            <a:r>
              <a:rPr lang="zh-CN" altLang="en-US" sz="5400" dirty="0"/>
              <a:t>二</a:t>
            </a:r>
            <a:r>
              <a:rPr lang="en-US" altLang="zh-CN" sz="5400" dirty="0"/>
              <a:t>)</a:t>
            </a:r>
            <a:endParaRPr lang="zh-CN" altLang="en-US" sz="54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/>
                <a:ea typeface="宋体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85863" y="2357430"/>
            <a:ext cx="6805078" cy="2123658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914400" indent="-914400" algn="ctr">
              <a:buAutoNum type="arabicPlain"/>
            </a:pP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从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不同位置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观察一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个用正方体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搭成的几何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组合体的形状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>
            <a:grpSpLocks/>
          </p:cNvGrpSpPr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00034" y="1124744"/>
            <a:ext cx="7929618" cy="4249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600" dirty="0" smtClean="0">
                <a:solidFill>
                  <a:srgbClr val="000000"/>
                </a:solidFill>
              </a:rPr>
              <a:t>观察</a:t>
            </a:r>
            <a:r>
              <a:rPr lang="zh-CN" altLang="en-US" sz="3600" dirty="0">
                <a:solidFill>
                  <a:srgbClr val="000000"/>
                </a:solidFill>
              </a:rPr>
              <a:t>组合几何体的时候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先确定几何体的长、宽、高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从正面看到的是几何体的长和高这两个要素</a:t>
            </a:r>
            <a:r>
              <a:rPr lang="en-US" altLang="zh-CN" sz="3600" dirty="0">
                <a:solidFill>
                  <a:srgbClr val="000000"/>
                </a:solidFill>
              </a:rPr>
              <a:t>;</a:t>
            </a:r>
            <a:r>
              <a:rPr lang="zh-CN" altLang="en-US" sz="3600" dirty="0">
                <a:solidFill>
                  <a:srgbClr val="000000"/>
                </a:solidFill>
              </a:rPr>
              <a:t>从上面看到的是几何体的长和宽这两个要素</a:t>
            </a:r>
            <a:r>
              <a:rPr lang="en-US" altLang="zh-CN" sz="3600" dirty="0">
                <a:solidFill>
                  <a:srgbClr val="000000"/>
                </a:solidFill>
              </a:rPr>
              <a:t>;</a:t>
            </a:r>
            <a:r>
              <a:rPr lang="zh-CN" altLang="en-US" sz="3600" dirty="0">
                <a:solidFill>
                  <a:srgbClr val="000000"/>
                </a:solidFill>
              </a:rPr>
              <a:t>从左面看到的是几何体的宽和高这两个要素</a:t>
            </a:r>
            <a:r>
              <a:rPr lang="zh-CN" altLang="en-US" sz="3600" dirty="0" smtClean="0">
                <a:solidFill>
                  <a:srgbClr val="000000"/>
                </a:solidFill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课 堂 小 结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6414805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623050" y="2650073"/>
            <a:ext cx="1358040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作 业 设 计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200902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>
            <a:grpSpLocks/>
          </p:cNvGrpSpPr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07504" y="800745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15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066" y="1484784"/>
            <a:ext cx="26277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连一连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72105" y="219615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从前面看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27679" y="218442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从上面看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36296" y="218442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从左面看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3" name="直接连接符 12"/>
          <p:cNvCxnSpPr>
            <a:stCxn id="10" idx="2"/>
          </p:cNvCxnSpPr>
          <p:nvPr/>
        </p:nvCxnSpPr>
        <p:spPr>
          <a:xfrm>
            <a:off x="3288382" y="2780928"/>
            <a:ext cx="2579762" cy="14358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11" idx="2"/>
          </p:cNvCxnSpPr>
          <p:nvPr/>
        </p:nvCxnSpPr>
        <p:spPr>
          <a:xfrm>
            <a:off x="5743956" y="2769203"/>
            <a:ext cx="2408616" cy="130786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288381" y="2946034"/>
            <a:ext cx="4893951" cy="114341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" name="Picture 1" descr="C:\Users\PC\AppData\Roaming\Tencent\Users\704695030\QQ\WinTemp\RichOle\{EYJ~XIU296DYYAM@]BL]F2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77072"/>
            <a:ext cx="145421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PC\AppData\Roaming\Tencent\Users\704695030\QQ\WinTemp\RichOle\YDUZVG$4ZW6JUP9}~R6]@MO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77072"/>
            <a:ext cx="1865945" cy="122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C\AppData\Roaming\Tencent\Users\704695030\QQ\WinTemp\RichOle\IQ803X9}2F4@0]U42HWU$)R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42559" y="4077071"/>
            <a:ext cx="1865945" cy="125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070" y="2655729"/>
            <a:ext cx="223837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82170384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724871" y="285728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15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页练习四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3904" y="1144960"/>
            <a:ext cx="63397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把一个正方体和一个长方体摆成右面的样子。下面的图形分别是从什么位置看到的？请你连一连。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1560" y="565253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从前面看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71190" y="564081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从上面看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83863" y="564081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从左面看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1" name="直接连接符 30"/>
          <p:cNvCxnSpPr>
            <a:endCxn id="23" idx="0"/>
          </p:cNvCxnSpPr>
          <p:nvPr/>
        </p:nvCxnSpPr>
        <p:spPr>
          <a:xfrm>
            <a:off x="1800208" y="4193104"/>
            <a:ext cx="5599932" cy="14477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endCxn id="21" idx="0"/>
          </p:cNvCxnSpPr>
          <p:nvPr/>
        </p:nvCxnSpPr>
        <p:spPr>
          <a:xfrm flipH="1">
            <a:off x="1527837" y="4181379"/>
            <a:ext cx="2727945" cy="147115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endCxn id="22" idx="0"/>
          </p:cNvCxnSpPr>
          <p:nvPr/>
        </p:nvCxnSpPr>
        <p:spPr>
          <a:xfrm flipH="1">
            <a:off x="4487467" y="4358210"/>
            <a:ext cx="2748832" cy="12826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7383" y="1196827"/>
            <a:ext cx="1915145" cy="1372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5871" y="2971793"/>
            <a:ext cx="640150" cy="117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0970" y="3005736"/>
            <a:ext cx="1682657" cy="1143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57681" y="3645024"/>
            <a:ext cx="1842711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45703358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321554676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-17345" y="798939"/>
            <a:ext cx="819308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基础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填一填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找出从正面、上面、左面看到的形状。</a:t>
            </a:r>
          </a:p>
        </p:txBody>
      </p:sp>
      <p:grpSp>
        <p:nvGrpSpPr>
          <p:cNvPr id="14" name="Group 19"/>
          <p:cNvGrpSpPr>
            <a:grpSpLocks/>
          </p:cNvGrpSpPr>
          <p:nvPr/>
        </p:nvGrpSpPr>
        <p:grpSpPr bwMode="auto">
          <a:xfrm>
            <a:off x="2771775" y="2309462"/>
            <a:ext cx="2278062" cy="1187453"/>
            <a:chOff x="113" y="1071"/>
            <a:chExt cx="1435" cy="748"/>
          </a:xfrm>
        </p:grpSpPr>
        <p:pic>
          <p:nvPicPr>
            <p:cNvPr id="15" name="Picture 2" descr="正方体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1071"/>
              <a:ext cx="619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3" descr="正方体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" y="1071"/>
              <a:ext cx="619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4" descr="正方体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9" y="1071"/>
              <a:ext cx="619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6" descr="正方体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1207"/>
              <a:ext cx="619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1071538" y="5214950"/>
            <a:ext cx="11525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</a:rPr>
              <a:t>左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面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23" name="Group 35"/>
          <p:cNvGrpSpPr>
            <a:grpSpLocks/>
          </p:cNvGrpSpPr>
          <p:nvPr/>
        </p:nvGrpSpPr>
        <p:grpSpPr bwMode="auto">
          <a:xfrm>
            <a:off x="1000100" y="4286256"/>
            <a:ext cx="935037" cy="539750"/>
            <a:chOff x="3560" y="2614"/>
            <a:chExt cx="535" cy="295"/>
          </a:xfrm>
        </p:grpSpPr>
        <p:sp>
          <p:nvSpPr>
            <p:cNvPr id="24" name="Rectangle 8"/>
            <p:cNvSpPr>
              <a:spLocks noChangeArrowheads="1"/>
            </p:cNvSpPr>
            <p:nvPr/>
          </p:nvSpPr>
          <p:spPr bwMode="auto">
            <a:xfrm>
              <a:off x="3560" y="2614"/>
              <a:ext cx="268" cy="295"/>
            </a:xfrm>
            <a:prstGeom prst="rect">
              <a:avLst/>
            </a:prstGeom>
            <a:solidFill>
              <a:srgbClr val="00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Arial" pitchFamily="34" charset="0"/>
              </a:endParaRPr>
            </a:p>
          </p:txBody>
        </p:sp>
        <p:sp>
          <p:nvSpPr>
            <p:cNvPr id="25" name="Rectangle 11"/>
            <p:cNvSpPr>
              <a:spLocks noChangeArrowheads="1"/>
            </p:cNvSpPr>
            <p:nvPr/>
          </p:nvSpPr>
          <p:spPr bwMode="auto">
            <a:xfrm>
              <a:off x="3828" y="2614"/>
              <a:ext cx="267" cy="295"/>
            </a:xfrm>
            <a:prstGeom prst="rect">
              <a:avLst/>
            </a:prstGeom>
            <a:solidFill>
              <a:srgbClr val="00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Arial" pitchFamily="34" charset="0"/>
              </a:endParaRPr>
            </a:p>
          </p:txBody>
        </p:sp>
      </p:grpSp>
      <p:grpSp>
        <p:nvGrpSpPr>
          <p:cNvPr id="26" name="Group 38"/>
          <p:cNvGrpSpPr>
            <a:grpSpLocks/>
          </p:cNvGrpSpPr>
          <p:nvPr/>
        </p:nvGrpSpPr>
        <p:grpSpPr bwMode="auto">
          <a:xfrm>
            <a:off x="3714105" y="4181301"/>
            <a:ext cx="1577975" cy="539750"/>
            <a:chOff x="3833" y="2568"/>
            <a:chExt cx="812" cy="295"/>
          </a:xfrm>
        </p:grpSpPr>
        <p:sp>
          <p:nvSpPr>
            <p:cNvPr id="27" name="Rectangle 11"/>
            <p:cNvSpPr>
              <a:spLocks noChangeArrowheads="1"/>
            </p:cNvSpPr>
            <p:nvPr/>
          </p:nvSpPr>
          <p:spPr bwMode="auto">
            <a:xfrm>
              <a:off x="3833" y="2568"/>
              <a:ext cx="268" cy="295"/>
            </a:xfrm>
            <a:prstGeom prst="rect">
              <a:avLst/>
            </a:prstGeom>
            <a:solidFill>
              <a:srgbClr val="00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Arial" pitchFamily="34" charset="0"/>
              </a:endParaRPr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4105" y="2568"/>
              <a:ext cx="268" cy="295"/>
            </a:xfrm>
            <a:prstGeom prst="rect">
              <a:avLst/>
            </a:prstGeom>
            <a:solidFill>
              <a:srgbClr val="00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Arial" pitchFamily="34" charset="0"/>
              </a:endParaRPr>
            </a:p>
          </p:txBody>
        </p:sp>
        <p:sp>
          <p:nvSpPr>
            <p:cNvPr id="29" name="Rectangle 11"/>
            <p:cNvSpPr>
              <a:spLocks noChangeArrowheads="1"/>
            </p:cNvSpPr>
            <p:nvPr/>
          </p:nvSpPr>
          <p:spPr bwMode="auto">
            <a:xfrm>
              <a:off x="4377" y="2568"/>
              <a:ext cx="268" cy="295"/>
            </a:xfrm>
            <a:prstGeom prst="rect">
              <a:avLst/>
            </a:prstGeom>
            <a:solidFill>
              <a:srgbClr val="00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Arial" pitchFamily="34" charset="0"/>
              </a:endParaRPr>
            </a:p>
          </p:txBody>
        </p:sp>
      </p:grpSp>
      <p:grpSp>
        <p:nvGrpSpPr>
          <p:cNvPr id="30" name="Group 44"/>
          <p:cNvGrpSpPr>
            <a:grpSpLocks/>
          </p:cNvGrpSpPr>
          <p:nvPr/>
        </p:nvGrpSpPr>
        <p:grpSpPr bwMode="auto">
          <a:xfrm rot="10800000">
            <a:off x="6858016" y="3786190"/>
            <a:ext cx="1439863" cy="1009650"/>
            <a:chOff x="1228" y="2115"/>
            <a:chExt cx="907" cy="636"/>
          </a:xfrm>
        </p:grpSpPr>
        <p:sp>
          <p:nvSpPr>
            <p:cNvPr id="31" name="Rectangle 8"/>
            <p:cNvSpPr>
              <a:spLocks noChangeArrowheads="1"/>
            </p:cNvSpPr>
            <p:nvPr/>
          </p:nvSpPr>
          <p:spPr bwMode="auto">
            <a:xfrm>
              <a:off x="1530" y="2115"/>
              <a:ext cx="298" cy="318"/>
            </a:xfrm>
            <a:prstGeom prst="rect">
              <a:avLst/>
            </a:prstGeom>
            <a:solidFill>
              <a:srgbClr val="00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Arial" pitchFamily="34" charset="0"/>
              </a:endParaRPr>
            </a:p>
          </p:txBody>
        </p:sp>
        <p:sp>
          <p:nvSpPr>
            <p:cNvPr id="32" name="Rectangle 10"/>
            <p:cNvSpPr>
              <a:spLocks noChangeArrowheads="1"/>
            </p:cNvSpPr>
            <p:nvPr/>
          </p:nvSpPr>
          <p:spPr bwMode="auto">
            <a:xfrm>
              <a:off x="1228" y="2433"/>
              <a:ext cx="298" cy="318"/>
            </a:xfrm>
            <a:prstGeom prst="rect">
              <a:avLst/>
            </a:prstGeom>
            <a:solidFill>
              <a:srgbClr val="00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Arial" pitchFamily="34" charset="0"/>
              </a:endParaRPr>
            </a:p>
          </p:txBody>
        </p:sp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1791" y="2432"/>
              <a:ext cx="344" cy="318"/>
            </a:xfrm>
            <a:prstGeom prst="rect">
              <a:avLst/>
            </a:prstGeom>
            <a:solidFill>
              <a:srgbClr val="00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Arial" pitchFamily="34" charset="0"/>
              </a:endParaRPr>
            </a:p>
          </p:txBody>
        </p:sp>
        <p:sp>
          <p:nvSpPr>
            <p:cNvPr id="34" name="Rectangle 11"/>
            <p:cNvSpPr>
              <a:spLocks noChangeArrowheads="1"/>
            </p:cNvSpPr>
            <p:nvPr/>
          </p:nvSpPr>
          <p:spPr bwMode="auto">
            <a:xfrm>
              <a:off x="1526" y="2433"/>
              <a:ext cx="311" cy="318"/>
            </a:xfrm>
            <a:prstGeom prst="rect">
              <a:avLst/>
            </a:prstGeom>
            <a:solidFill>
              <a:srgbClr val="00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Arial" pitchFamily="34" charset="0"/>
              </a:endParaRPr>
            </a:p>
          </p:txBody>
        </p:sp>
      </p:grpSp>
      <p:sp>
        <p:nvSpPr>
          <p:cNvPr id="35" name="Text Box 45"/>
          <p:cNvSpPr txBox="1">
            <a:spLocks noChangeArrowheads="1"/>
          </p:cNvSpPr>
          <p:nvPr/>
        </p:nvSpPr>
        <p:spPr bwMode="auto">
          <a:xfrm>
            <a:off x="4062417" y="5189480"/>
            <a:ext cx="11525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</a:rPr>
              <a:t>正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面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6" name="Text Box 46"/>
          <p:cNvSpPr txBox="1">
            <a:spLocks noChangeArrowheads="1"/>
          </p:cNvSpPr>
          <p:nvPr/>
        </p:nvSpPr>
        <p:spPr bwMode="auto">
          <a:xfrm>
            <a:off x="7215206" y="5214950"/>
            <a:ext cx="11525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</a:rPr>
              <a:t>上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面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5720" y="5201679"/>
            <a:ext cx="8858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从（        ）看       从（        ）看        从（        ）看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5801262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oo3.jpg" descr="id:214750341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76" y="2052137"/>
            <a:ext cx="7485930" cy="3385096"/>
          </a:xfrm>
          <a:prstGeom prst="rect">
            <a:avLst/>
          </a:prstGeom>
        </p:spPr>
      </p:pic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593754" y="798939"/>
            <a:ext cx="740727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重点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填一填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找出从正面、上面、左面看到的形状。</a:t>
            </a: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857224" y="5220489"/>
            <a:ext cx="1152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FF0000"/>
                </a:solidFill>
              </a:rPr>
              <a:t>上</a:t>
            </a:r>
            <a:r>
              <a:rPr lang="zh-CN" altLang="en-US" b="1" dirty="0" smtClean="0">
                <a:solidFill>
                  <a:srgbClr val="FF0000"/>
                </a:solidFill>
              </a:rPr>
              <a:t>面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5" name="Text Box 45"/>
          <p:cNvSpPr txBox="1">
            <a:spLocks noChangeArrowheads="1"/>
          </p:cNvSpPr>
          <p:nvPr/>
        </p:nvSpPr>
        <p:spPr bwMode="auto">
          <a:xfrm>
            <a:off x="3062285" y="5225826"/>
            <a:ext cx="1152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FF0000"/>
                </a:solidFill>
              </a:rPr>
              <a:t>正</a:t>
            </a:r>
            <a:r>
              <a:rPr lang="zh-CN" altLang="en-US" b="1" dirty="0" smtClean="0">
                <a:solidFill>
                  <a:srgbClr val="FF0000"/>
                </a:solidFill>
              </a:rPr>
              <a:t>面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6" name="Text Box 46"/>
          <p:cNvSpPr txBox="1">
            <a:spLocks noChangeArrowheads="1"/>
          </p:cNvSpPr>
          <p:nvPr/>
        </p:nvSpPr>
        <p:spPr bwMode="auto">
          <a:xfrm>
            <a:off x="5276863" y="5217116"/>
            <a:ext cx="1152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</a:rPr>
              <a:t>右</a:t>
            </a:r>
            <a:r>
              <a:rPr lang="zh-CN" altLang="en-US" b="1" dirty="0" smtClean="0">
                <a:solidFill>
                  <a:srgbClr val="FF0000"/>
                </a:solidFill>
              </a:rPr>
              <a:t>面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9" name="Text Box 46"/>
          <p:cNvSpPr txBox="1">
            <a:spLocks noChangeArrowheads="1"/>
          </p:cNvSpPr>
          <p:nvPr/>
        </p:nvSpPr>
        <p:spPr bwMode="auto">
          <a:xfrm>
            <a:off x="7420003" y="5220489"/>
            <a:ext cx="1152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FF0000"/>
                </a:solidFill>
              </a:rPr>
              <a:t>左</a:t>
            </a:r>
            <a:r>
              <a:rPr lang="zh-CN" altLang="en-US" b="1" dirty="0" smtClean="0">
                <a:solidFill>
                  <a:srgbClr val="FF0000"/>
                </a:solidFill>
              </a:rPr>
              <a:t>面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5181913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ea typeface="楷体_GB2312"/>
              </a:rPr>
              <a:t>从（        ）看      从（        ）看      从（        ）看      从（        ）看</a:t>
            </a:r>
            <a:endParaRPr lang="zh-CN" altLang="en-US" dirty="0">
              <a:solidFill>
                <a:schemeClr val="tx1"/>
              </a:solidFill>
              <a:ea typeface="楷体_GB231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3353664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591473" y="1055638"/>
            <a:ext cx="798105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（探究题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从右面观察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所看到的图形是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pic>
        <p:nvPicPr>
          <p:cNvPr id="17" name="oo9.jpg" descr="id:214750342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42" y="785794"/>
            <a:ext cx="1008112" cy="1366318"/>
          </a:xfrm>
          <a:prstGeom prst="rect">
            <a:avLst/>
          </a:prstGeom>
        </p:spPr>
      </p:pic>
      <p:pic>
        <p:nvPicPr>
          <p:cNvPr id="18" name="oo10.jpg" descr="id:2147503428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616" y="2780928"/>
            <a:ext cx="6264696" cy="2520280"/>
          </a:xfrm>
          <a:prstGeom prst="rect">
            <a:avLst/>
          </a:prstGeom>
        </p:spPr>
      </p:pic>
      <p:sp>
        <p:nvSpPr>
          <p:cNvPr id="22" name="Text Box 42"/>
          <p:cNvSpPr txBox="1">
            <a:spLocks noChangeArrowheads="1"/>
          </p:cNvSpPr>
          <p:nvPr/>
        </p:nvSpPr>
        <p:spPr bwMode="auto">
          <a:xfrm>
            <a:off x="1785918" y="2000240"/>
            <a:ext cx="7033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 </a:t>
            </a:r>
          </a:p>
        </p:txBody>
      </p:sp>
      <p:sp>
        <p:nvSpPr>
          <p:cNvPr id="27" name="Text Box 42"/>
          <p:cNvSpPr txBox="1">
            <a:spLocks noChangeArrowheads="1"/>
          </p:cNvSpPr>
          <p:nvPr/>
        </p:nvSpPr>
        <p:spPr bwMode="auto">
          <a:xfrm>
            <a:off x="1619672" y="5081810"/>
            <a:ext cx="5509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endParaRPr lang="en-US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 Box 42"/>
          <p:cNvSpPr txBox="1">
            <a:spLocks noChangeArrowheads="1"/>
          </p:cNvSpPr>
          <p:nvPr/>
        </p:nvSpPr>
        <p:spPr bwMode="auto">
          <a:xfrm>
            <a:off x="3972470" y="5081810"/>
            <a:ext cx="5509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endParaRPr lang="en-US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6316885" y="5078436"/>
            <a:ext cx="7033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 </a:t>
            </a:r>
          </a:p>
        </p:txBody>
      </p:sp>
    </p:spTree>
    <p:extLst>
      <p:ext uri="{BB962C8B-B14F-4D97-AF65-F5344CB8AC3E}">
        <p14:creationId xmlns:p14="http://schemas.microsoft.com/office/powerpoint/2010/main" xmlns="" val="3561105034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18328"/>
            <a:ext cx="1943100" cy="551107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-36512" y="695598"/>
            <a:ext cx="798105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仔细观察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用方格纸画出从正面、左面和上面看到的图形。</a:t>
            </a:r>
          </a:p>
        </p:txBody>
      </p:sp>
      <p:pic>
        <p:nvPicPr>
          <p:cNvPr id="15" name="oo5.jpg" descr="id:214750343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9684" y="1600277"/>
            <a:ext cx="5858580" cy="4709043"/>
          </a:xfrm>
          <a:prstGeom prst="rect">
            <a:avLst/>
          </a:prstGeom>
        </p:spPr>
      </p:pic>
      <p:pic>
        <p:nvPicPr>
          <p:cNvPr id="12" name="oo17.jpg" descr="id:2147503463;FounderCES"/>
          <p:cNvPicPr/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518" r="1373" b="63137"/>
          <a:stretch/>
        </p:blipFill>
        <p:spPr>
          <a:xfrm>
            <a:off x="2339752" y="1650459"/>
            <a:ext cx="4517489" cy="1716596"/>
          </a:xfrm>
          <a:prstGeom prst="rect">
            <a:avLst/>
          </a:prstGeom>
        </p:spPr>
      </p:pic>
      <p:pic>
        <p:nvPicPr>
          <p:cNvPr id="13" name="oo17.jpg" descr="id:2147503463;FounderCES"/>
          <p:cNvPicPr/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280" t="-970" r="1515" b="35485"/>
          <a:stretch/>
        </p:blipFill>
        <p:spPr>
          <a:xfrm>
            <a:off x="2368411" y="1600277"/>
            <a:ext cx="4464496" cy="3049510"/>
          </a:xfrm>
          <a:prstGeom prst="rect">
            <a:avLst/>
          </a:prstGeom>
        </p:spPr>
      </p:pic>
      <p:pic>
        <p:nvPicPr>
          <p:cNvPr id="14" name="oo17.jpg" descr="id:2147503463;FounderCES"/>
          <p:cNvPicPr/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137" t="64336"/>
          <a:stretch/>
        </p:blipFill>
        <p:spPr>
          <a:xfrm>
            <a:off x="2366248" y="4611303"/>
            <a:ext cx="4561657" cy="166078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643174" y="1671568"/>
            <a:ext cx="13573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</a:rPr>
              <a:t>从正面看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71934" y="1714488"/>
            <a:ext cx="13573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</a:rPr>
              <a:t>从上面看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00694" y="1714488"/>
            <a:ext cx="13573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</a:rPr>
              <a:t>从左面看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224496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287585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05994" y="658431"/>
            <a:ext cx="74950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操作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认真观察下图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数一数。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如果有困难可以动手摆一摆再计数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oo12.jpg" descr="id:2147503442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824" y="2132856"/>
            <a:ext cx="2016224" cy="26642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1520" y="4788441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上面的几何体是由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个小正方体搭成的。</a:t>
            </a:r>
          </a:p>
        </p:txBody>
      </p:sp>
      <p:sp>
        <p:nvSpPr>
          <p:cNvPr id="26" name="Text Box 42"/>
          <p:cNvSpPr txBox="1">
            <a:spLocks noChangeArrowheads="1"/>
          </p:cNvSpPr>
          <p:nvPr/>
        </p:nvSpPr>
        <p:spPr bwMode="auto">
          <a:xfrm>
            <a:off x="1619672" y="5508521"/>
            <a:ext cx="115212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A.5 </a:t>
            </a:r>
            <a:endParaRPr lang="en-US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 Box 42"/>
          <p:cNvSpPr txBox="1">
            <a:spLocks noChangeArrowheads="1"/>
          </p:cNvSpPr>
          <p:nvPr/>
        </p:nvSpPr>
        <p:spPr bwMode="auto">
          <a:xfrm>
            <a:off x="3972470" y="5508521"/>
            <a:ext cx="8875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B.6 </a:t>
            </a:r>
            <a:endParaRPr lang="en-US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 Box 42"/>
          <p:cNvSpPr txBox="1">
            <a:spLocks noChangeArrowheads="1"/>
          </p:cNvSpPr>
          <p:nvPr/>
        </p:nvSpPr>
        <p:spPr bwMode="auto">
          <a:xfrm>
            <a:off x="6316885" y="5505147"/>
            <a:ext cx="111447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C.7 </a:t>
            </a:r>
            <a:endParaRPr lang="en-US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 Box 42"/>
          <p:cNvSpPr txBox="1">
            <a:spLocks noChangeArrowheads="1"/>
          </p:cNvSpPr>
          <p:nvPr/>
        </p:nvSpPr>
        <p:spPr bwMode="auto">
          <a:xfrm>
            <a:off x="4012629" y="4793778"/>
            <a:ext cx="7033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899411130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复 习 准 备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39552" y="821680"/>
            <a:ext cx="2246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3200" i="1" dirty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10" name="oo51.jpg" descr="id:214750325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709239" y="980728"/>
            <a:ext cx="3662961" cy="325539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3568" y="4509120"/>
            <a:ext cx="3894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号看到的。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02521" y="4509120"/>
            <a:ext cx="3894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号看到的。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568" y="5436513"/>
            <a:ext cx="3894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号看到的。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02521" y="5436513"/>
            <a:ext cx="3894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号看到的。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17" name="oo52.jpg" descr="id:214750326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595" y="4437112"/>
            <a:ext cx="693651" cy="656783"/>
          </a:xfrm>
          <a:prstGeom prst="rect">
            <a:avLst/>
          </a:prstGeom>
        </p:spPr>
      </p:pic>
      <p:pic>
        <p:nvPicPr>
          <p:cNvPr id="18" name="oo52a.jpg" descr="id:214750326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4888523" y="4512531"/>
            <a:ext cx="613998" cy="581364"/>
          </a:xfrm>
          <a:prstGeom prst="rect">
            <a:avLst/>
          </a:prstGeom>
        </p:spPr>
      </p:pic>
      <p:pic>
        <p:nvPicPr>
          <p:cNvPr id="19" name="oo53.jpg" descr="id:2147503274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68815" y="5311443"/>
            <a:ext cx="597016" cy="834913"/>
          </a:xfrm>
          <a:prstGeom prst="rect">
            <a:avLst/>
          </a:prstGeom>
        </p:spPr>
      </p:pic>
      <p:pic>
        <p:nvPicPr>
          <p:cNvPr id="20" name="oo54.jpg" descr="id:214750328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4980257" y="5311443"/>
            <a:ext cx="522264" cy="74411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304019" y="549806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①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1475656" y="453467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④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6300192" y="453467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②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1475656" y="549806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③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696550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688767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144" y="760125"/>
            <a:ext cx="5336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它们看到的分别是数字几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15" name="oo55.jpg" descr="id:214750328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66537" y="1700808"/>
            <a:ext cx="8237911" cy="29481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44008" y="3933056"/>
            <a:ext cx="5829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+mn-lt"/>
              </a:rPr>
              <a:t>2</a:t>
            </a:r>
            <a:r>
              <a:rPr lang="zh-CN" altLang="zh-CN" sz="3200" i="1" dirty="0">
                <a:latin typeface="+mn-lt"/>
              </a:rPr>
              <a:t>　　</a:t>
            </a:r>
            <a:endParaRPr lang="zh-CN" altLang="en-US" sz="3200" dirty="0"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56176" y="3924345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</a:rPr>
              <a:t>4</a:t>
            </a:r>
            <a:endParaRPr lang="zh-CN" altLang="en-US" sz="3200" dirty="0">
              <a:latin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41214" y="400506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lt"/>
              </a:rPr>
              <a:t>5</a:t>
            </a:r>
            <a:endParaRPr lang="zh-CN" altLang="en-US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9572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itchFamily="34" charset="0"/>
                  <a:ea typeface="黑体" pitchFamily="49" charset="-122"/>
                </a:rPr>
                <a:t>学 习 新 知</a:t>
              </a: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35050" y="448057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为什么摄像师对相同的一款车要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拍多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张照片呢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05" t="18500" r="20705" b="12201"/>
          <a:stretch/>
        </p:blipFill>
        <p:spPr>
          <a:xfrm>
            <a:off x="467544" y="1006234"/>
            <a:ext cx="1829505" cy="16229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11" t="27320" r="9366" b="24800"/>
          <a:stretch/>
        </p:blipFill>
        <p:spPr>
          <a:xfrm>
            <a:off x="4274905" y="2933290"/>
            <a:ext cx="3175902" cy="14198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540" t="22281" r="24485" b="10941"/>
          <a:stretch/>
        </p:blipFill>
        <p:spPr>
          <a:xfrm>
            <a:off x="1763688" y="2827045"/>
            <a:ext cx="1694956" cy="163332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01" t="31101" r="11256" b="24800"/>
          <a:stretch/>
        </p:blipFill>
        <p:spPr>
          <a:xfrm>
            <a:off x="5612603" y="1232362"/>
            <a:ext cx="3026448" cy="1307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25" t="28579" r="18816" b="17242"/>
          <a:stretch/>
        </p:blipFill>
        <p:spPr>
          <a:xfrm>
            <a:off x="2771800" y="958360"/>
            <a:ext cx="2540722" cy="160663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297049" y="5065345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方便全面观察。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7544" y="5565995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通常观察物体从正面、上面和左面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看。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Text Box 14"/>
          <p:cNvSpPr txBox="1">
            <a:spLocks noChangeArrowheads="1"/>
          </p:cNvSpPr>
          <p:nvPr/>
        </p:nvSpPr>
        <p:spPr bwMode="auto">
          <a:xfrm>
            <a:off x="1295400" y="943673"/>
            <a:ext cx="50757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摆一摆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看一看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，连一连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204766" y="785311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</a:p>
        </p:txBody>
      </p:sp>
      <p:pic>
        <p:nvPicPr>
          <p:cNvPr id="7" name="Picture 3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215"/>
          <a:stretch/>
        </p:blipFill>
        <p:spPr bwMode="auto">
          <a:xfrm>
            <a:off x="395536" y="1700808"/>
            <a:ext cx="436718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179512" y="3364511"/>
            <a:ext cx="1511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小华</a:t>
            </a: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1259632" y="5426402"/>
            <a:ext cx="194600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从前面看</a:t>
            </a: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3850432" y="5426402"/>
            <a:ext cx="194600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从上面看</a:t>
            </a:r>
          </a:p>
        </p:txBody>
      </p:sp>
      <p:sp>
        <p:nvSpPr>
          <p:cNvPr id="14" name="Text Box 22"/>
          <p:cNvSpPr txBox="1">
            <a:spLocks noChangeArrowheads="1"/>
          </p:cNvSpPr>
          <p:nvPr/>
        </p:nvSpPr>
        <p:spPr bwMode="auto">
          <a:xfrm>
            <a:off x="6731744" y="5499427"/>
            <a:ext cx="194600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从左面看</a:t>
            </a:r>
          </a:p>
        </p:txBody>
      </p:sp>
      <p:sp>
        <p:nvSpPr>
          <p:cNvPr id="15" name="Line 23"/>
          <p:cNvSpPr>
            <a:spLocks noChangeShapeType="1"/>
          </p:cNvSpPr>
          <p:nvPr/>
        </p:nvSpPr>
        <p:spPr bwMode="auto">
          <a:xfrm>
            <a:off x="2339752" y="4608885"/>
            <a:ext cx="5256584" cy="890541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24"/>
          <p:cNvSpPr>
            <a:spLocks noChangeShapeType="1"/>
          </p:cNvSpPr>
          <p:nvPr/>
        </p:nvSpPr>
        <p:spPr bwMode="auto">
          <a:xfrm flipH="1">
            <a:off x="2339751" y="4608884"/>
            <a:ext cx="2232247" cy="81751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 flipH="1">
            <a:off x="4860031" y="4608886"/>
            <a:ext cx="2304255" cy="817516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" name="Picture 3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0152" y="3421147"/>
            <a:ext cx="6337188" cy="11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8938" y="2829743"/>
            <a:ext cx="1316024" cy="1301796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4755406" y="1705923"/>
            <a:ext cx="4079396" cy="1088861"/>
          </a:xfrm>
          <a:prstGeom prst="wedgeRoundRectCallout">
            <a:avLst>
              <a:gd name="adj1" fmla="val 28146"/>
              <a:gd name="adj2" fmla="val 68681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下面的图形分别是小华从什么位置看到的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1297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 animBg="1"/>
      <p:bldP spid="16" grpId="0" animBg="1"/>
      <p:bldP spid="17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500034" y="1000108"/>
            <a:ext cx="8286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如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图所示的是用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个小正方体搭成的立体图形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请你从正面、左面、上面观察这个几何体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分别画出你所看到的几何体的形状图。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428604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itchFamily="34" charset="0"/>
                <a:ea typeface="黑体" pitchFamily="49" charset="-122"/>
              </a:rPr>
              <a:t>巩 固 练 习</a:t>
            </a:r>
          </a:p>
        </p:txBody>
      </p:sp>
      <p:sp>
        <p:nvSpPr>
          <p:cNvPr id="72" name="矩形 71"/>
          <p:cNvSpPr/>
          <p:nvPr/>
        </p:nvSpPr>
        <p:spPr>
          <a:xfrm>
            <a:off x="1421330" y="5124326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1908443" y="5124326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1421330" y="4660541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4025250" y="5131731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4479244" y="5131731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4025250" y="4653136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6493447" y="4725144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6958363" y="4725144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7429551" y="4725144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6493447" y="5196334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2390553" y="5131731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TextBox 14"/>
          <p:cNvSpPr txBox="1"/>
          <p:nvPr/>
        </p:nvSpPr>
        <p:spPr>
          <a:xfrm>
            <a:off x="1005797" y="4031219"/>
            <a:ext cx="1998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从正面看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6" name="TextBox 14"/>
          <p:cNvSpPr txBox="1"/>
          <p:nvPr/>
        </p:nvSpPr>
        <p:spPr>
          <a:xfrm>
            <a:off x="6372200" y="4031218"/>
            <a:ext cx="1998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从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面看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8" name="TextBox 14"/>
          <p:cNvSpPr txBox="1"/>
          <p:nvPr/>
        </p:nvSpPr>
        <p:spPr>
          <a:xfrm>
            <a:off x="3479778" y="4031217"/>
            <a:ext cx="1998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从左面看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21833" y="2562066"/>
            <a:ext cx="1692800" cy="1215053"/>
            <a:chOff x="3321833" y="2562066"/>
            <a:chExt cx="1692800" cy="1215053"/>
          </a:xfrm>
        </p:grpSpPr>
        <p:sp>
          <p:nvSpPr>
            <p:cNvPr id="3" name="立方体 2"/>
            <p:cNvSpPr/>
            <p:nvPr/>
          </p:nvSpPr>
          <p:spPr>
            <a:xfrm>
              <a:off x="3470859" y="3017227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立方体 44"/>
            <p:cNvSpPr/>
            <p:nvPr/>
          </p:nvSpPr>
          <p:spPr>
            <a:xfrm>
              <a:off x="3935775" y="3017227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立方体 45"/>
            <p:cNvSpPr/>
            <p:nvPr/>
          </p:nvSpPr>
          <p:spPr>
            <a:xfrm>
              <a:off x="4400691" y="3017227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立方体 46"/>
            <p:cNvSpPr/>
            <p:nvPr/>
          </p:nvSpPr>
          <p:spPr>
            <a:xfrm>
              <a:off x="3321833" y="3163177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立方体 47"/>
            <p:cNvSpPr/>
            <p:nvPr/>
          </p:nvSpPr>
          <p:spPr>
            <a:xfrm>
              <a:off x="3479778" y="2562066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4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70758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2" grpId="0" animBg="1"/>
      <p:bldP spid="83" grpId="0" animBg="1"/>
      <p:bldP spid="84" grpId="0"/>
      <p:bldP spid="86" grpId="0"/>
      <p:bldP spid="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随 堂 练 习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66886" y="692696"/>
            <a:ext cx="58625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1.</a:t>
            </a:r>
            <a:r>
              <a:rPr lang="zh-CN" altLang="en-US" sz="3200" dirty="0"/>
              <a:t>完成教材第</a:t>
            </a:r>
            <a:r>
              <a:rPr lang="en-US" altLang="zh-CN" sz="3200" dirty="0"/>
              <a:t>13</a:t>
            </a:r>
            <a:r>
              <a:rPr lang="zh-CN" altLang="en-US" sz="3200" dirty="0"/>
              <a:t>页“做一做”。</a:t>
            </a:r>
            <a:endParaRPr lang="zh-CN" altLang="zh-CN" sz="3200" dirty="0"/>
          </a:p>
        </p:txBody>
      </p:sp>
      <p:sp>
        <p:nvSpPr>
          <p:cNvPr id="6" name="矩形 5"/>
          <p:cNvSpPr/>
          <p:nvPr/>
        </p:nvSpPr>
        <p:spPr>
          <a:xfrm>
            <a:off x="1619672" y="537624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小强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77471"/>
            <a:ext cx="7380262" cy="4098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1777386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81200" y="500042"/>
            <a:ext cx="58625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1.</a:t>
            </a:r>
            <a:r>
              <a:rPr lang="zh-CN" altLang="en-US" sz="3200" dirty="0"/>
              <a:t>完成教材第</a:t>
            </a:r>
            <a:r>
              <a:rPr lang="en-US" altLang="zh-CN" sz="3200" dirty="0"/>
              <a:t>13</a:t>
            </a:r>
            <a:r>
              <a:rPr lang="zh-CN" altLang="en-US" sz="3200" dirty="0"/>
              <a:t>页“做一做”。</a:t>
            </a:r>
            <a:endParaRPr lang="zh-CN" altLang="zh-CN" sz="3200" dirty="0"/>
          </a:p>
        </p:txBody>
      </p:sp>
      <p:sp>
        <p:nvSpPr>
          <p:cNvPr id="8" name="矩形 7"/>
          <p:cNvSpPr/>
          <p:nvPr/>
        </p:nvSpPr>
        <p:spPr>
          <a:xfrm>
            <a:off x="605860" y="1071546"/>
            <a:ext cx="80381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下面的图形分别是小强从什么位置看到的？连一连。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78844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从前面看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31535" y="479715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从上面看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43903" y="479715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从左面看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3" name="直接连接符 2"/>
          <p:cNvCxnSpPr>
            <a:endCxn id="20" idx="0"/>
          </p:cNvCxnSpPr>
          <p:nvPr/>
        </p:nvCxnSpPr>
        <p:spPr>
          <a:xfrm>
            <a:off x="1095788" y="3645024"/>
            <a:ext cx="6664392" cy="11521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endCxn id="19" idx="0"/>
          </p:cNvCxnSpPr>
          <p:nvPr/>
        </p:nvCxnSpPr>
        <p:spPr>
          <a:xfrm>
            <a:off x="4447811" y="3797424"/>
            <a:ext cx="1" cy="9997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5" idx="0"/>
          </p:cNvCxnSpPr>
          <p:nvPr/>
        </p:nvCxnSpPr>
        <p:spPr>
          <a:xfrm flipH="1">
            <a:off x="1095789" y="3645024"/>
            <a:ext cx="6664390" cy="114341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276" y="2680863"/>
            <a:ext cx="1343025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5371" y="2239516"/>
            <a:ext cx="1990725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8248" y="2780166"/>
            <a:ext cx="1990725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285985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7190" y="357166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15</a:t>
            </a:r>
            <a:r>
              <a:rPr lang="zh-CN" altLang="en-US" sz="3200" dirty="0">
                <a:latin typeface="+mn-ea"/>
                <a:ea typeface="+mn-ea"/>
              </a:rPr>
              <a:t>页练习四第</a:t>
            </a:r>
            <a:r>
              <a:rPr lang="en-US" altLang="zh-CN" sz="3200" dirty="0">
                <a:latin typeface="+mn-ea"/>
                <a:ea typeface="+mn-ea"/>
              </a:rPr>
              <a:t>3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20441"/>
            <a:ext cx="1390650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PC\AppData\Roaming\Tencent\Users\704695030\QQ\WinTemp\RichOle\L6CO`G8UHOPBR)N}}HU7%JP.pn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72816"/>
            <a:ext cx="1381125" cy="138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0772" y="1791866"/>
            <a:ext cx="14097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-36512" y="1116033"/>
            <a:ext cx="92496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摆一摆，画出从前面、上面和左面看到的图形。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7367" y="314096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+mn-ea"/>
              </a:rPr>
              <a:t>前面</a:t>
            </a:r>
            <a:endParaRPr lang="zh-CN" altLang="en-US" sz="3200" dirty="0"/>
          </a:p>
        </p:txBody>
      </p:sp>
      <p:sp>
        <p:nvSpPr>
          <p:cNvPr id="19" name="矩形 18"/>
          <p:cNvSpPr/>
          <p:nvPr/>
        </p:nvSpPr>
        <p:spPr>
          <a:xfrm>
            <a:off x="5507607" y="314096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上面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7595839" y="314096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左面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3347864" y="543651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+mn-ea"/>
              </a:rPr>
              <a:t>前面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5508104" y="543651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上面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7596336" y="543651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左面</a:t>
            </a:r>
            <a:endParaRPr lang="zh-CN" altLang="en-US" sz="3200" dirty="0"/>
          </a:p>
        </p:txBody>
      </p:sp>
      <p:pic>
        <p:nvPicPr>
          <p:cNvPr id="1029" name="Picture 5" descr="C:\Users\PC\AppData\Roaming\Tencent\Users\704695030\QQ\WinTemp\RichOle\K(%C16}U0X8II7RW(QT}@AS.pn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1568" y="4060079"/>
            <a:ext cx="19812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3563" y="4437112"/>
            <a:ext cx="199072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3905" y="3922762"/>
            <a:ext cx="75247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57175"/>
            <a:ext cx="175260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73631"/>
            <a:ext cx="220980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0901850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7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7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75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6747</TotalTime>
  <Pages>0</Pages>
  <Words>636</Words>
  <Characters>0</Characters>
  <Application>Microsoft Office PowerPoint</Application>
  <DocSecurity>0</DocSecurity>
  <PresentationFormat>全屏显示(4:3)</PresentationFormat>
  <Lines>0</Lines>
  <Paragraphs>118</Paragraphs>
  <Slides>20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人教版数学四年级下第2单元</dc:title>
  <dc:creator>吉林梓翰教育图书有限公司</dc:creator>
  <cp:lastModifiedBy>lenovop</cp:lastModifiedBy>
  <cp:revision>639</cp:revision>
  <dcterms:created xsi:type="dcterms:W3CDTF">2015-11-21T07:20:00Z</dcterms:created>
  <dcterms:modified xsi:type="dcterms:W3CDTF">2021-11-01T03:24:23Z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